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80" r:id="rId2"/>
    <p:sldId id="281" r:id="rId3"/>
    <p:sldId id="294" r:id="rId4"/>
    <p:sldId id="293" r:id="rId5"/>
    <p:sldId id="290" r:id="rId6"/>
    <p:sldId id="282" r:id="rId7"/>
    <p:sldId id="292" r:id="rId8"/>
    <p:sldId id="291" r:id="rId9"/>
    <p:sldId id="287" r:id="rId10"/>
    <p:sldId id="283" r:id="rId11"/>
    <p:sldId id="284" r:id="rId12"/>
    <p:sldId id="285" r:id="rId13"/>
    <p:sldId id="286" r:id="rId14"/>
    <p:sldId id="288" r:id="rId15"/>
    <p:sldId id="277" r:id="rId16"/>
    <p:sldId id="276" r:id="rId17"/>
    <p:sldId id="28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0" d="100"/>
          <a:sy n="70" d="100"/>
        </p:scale>
        <p:origin x="744" y="7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60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5E4D05-30E9-4854-93E8-44BC578D8924}" type="datetimeFigureOut">
              <a:rPr lang="en-AU" smtClean="0"/>
              <a:t>17/06/2014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213A53-F0AF-4FEA-A7B9-BB12C92B7B0A}" type="slidenum">
              <a:rPr lang="en-AU" smtClean="0"/>
              <a:t>‹#›</a:t>
            </a:fld>
            <a:endParaRPr lang="en-AU"/>
          </a:p>
        </p:txBody>
      </p:sp>
    </p:spTree>
    <p:extLst>
      <p:ext uri="{BB962C8B-B14F-4D97-AF65-F5344CB8AC3E}">
        <p14:creationId xmlns:p14="http://schemas.microsoft.com/office/powerpoint/2010/main" val="10336207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B15C1D9-13A4-4428-8F5F-BAB6DBB7858B}" type="datetimeFigureOut">
              <a:rPr lang="en-AU" smtClean="0"/>
              <a:pPr/>
              <a:t>17/06/2014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38AB2F-154F-42E1-BCED-C1562458110F}"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B15C1D9-13A4-4428-8F5F-BAB6DBB7858B}" type="datetimeFigureOut">
              <a:rPr lang="en-AU" smtClean="0"/>
              <a:pPr/>
              <a:t>17/06/2014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38AB2F-154F-42E1-BCED-C1562458110F}"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B15C1D9-13A4-4428-8F5F-BAB6DBB7858B}" type="datetimeFigureOut">
              <a:rPr lang="en-AU" smtClean="0"/>
              <a:pPr/>
              <a:t>17/06/2014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38AB2F-154F-42E1-BCED-C1562458110F}"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B15C1D9-13A4-4428-8F5F-BAB6DBB7858B}" type="datetimeFigureOut">
              <a:rPr lang="en-AU" smtClean="0"/>
              <a:pPr/>
              <a:t>17/06/2014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38AB2F-154F-42E1-BCED-C1562458110F}"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5C1D9-13A4-4428-8F5F-BAB6DBB7858B}" type="datetimeFigureOut">
              <a:rPr lang="en-AU" smtClean="0"/>
              <a:pPr/>
              <a:t>17/06/2014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38AB2F-154F-42E1-BCED-C1562458110F}"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B15C1D9-13A4-4428-8F5F-BAB6DBB7858B}" type="datetimeFigureOut">
              <a:rPr lang="en-AU" smtClean="0"/>
              <a:pPr/>
              <a:t>17/06/2014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38AB2F-154F-42E1-BCED-C1562458110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B15C1D9-13A4-4428-8F5F-BAB6DBB7858B}" type="datetimeFigureOut">
              <a:rPr lang="en-AU" smtClean="0"/>
              <a:pPr/>
              <a:t>17/06/2014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D38AB2F-154F-42E1-BCED-C1562458110F}"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B15C1D9-13A4-4428-8F5F-BAB6DBB7858B}" type="datetimeFigureOut">
              <a:rPr lang="en-AU" smtClean="0"/>
              <a:pPr/>
              <a:t>17/06/2014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D38AB2F-154F-42E1-BCED-C1562458110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5C1D9-13A4-4428-8F5F-BAB6DBB7858B}" type="datetimeFigureOut">
              <a:rPr lang="en-AU" smtClean="0"/>
              <a:pPr/>
              <a:t>17/06/2014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D38AB2F-154F-42E1-BCED-C1562458110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5C1D9-13A4-4428-8F5F-BAB6DBB7858B}" type="datetimeFigureOut">
              <a:rPr lang="en-AU" smtClean="0"/>
              <a:pPr/>
              <a:t>17/06/2014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38AB2F-154F-42E1-BCED-C1562458110F}"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5C1D9-13A4-4428-8F5F-BAB6DBB7858B}" type="datetimeFigureOut">
              <a:rPr lang="en-AU" smtClean="0"/>
              <a:pPr/>
              <a:t>17/06/2014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38AB2F-154F-42E1-BCED-C1562458110F}"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5C1D9-13A4-4428-8F5F-BAB6DBB7858B}" type="datetimeFigureOut">
              <a:rPr lang="en-AU" smtClean="0"/>
              <a:pPr/>
              <a:t>17/06/2014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8AB2F-154F-42E1-BCED-C1562458110F}"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AU" sz="3200" b="1" dirty="0" smtClean="0">
                <a:solidFill>
                  <a:schemeClr val="accent3">
                    <a:lumMod val="50000"/>
                  </a:schemeClr>
                </a:solidFill>
              </a:rPr>
              <a:t>Maintaining Social Networks – Communication with Partners and Family Members</a:t>
            </a:r>
            <a:endParaRPr lang="en-AU" sz="3200" b="1" dirty="0">
              <a:solidFill>
                <a:schemeClr val="accent3">
                  <a:lumMod val="50000"/>
                </a:schemeClr>
              </a:solidFill>
            </a:endParaRPr>
          </a:p>
        </p:txBody>
      </p:sp>
      <p:sp>
        <p:nvSpPr>
          <p:cNvPr id="3" name="Content Placeholder 2"/>
          <p:cNvSpPr>
            <a:spLocks noGrp="1"/>
          </p:cNvSpPr>
          <p:nvPr>
            <p:ph idx="1"/>
          </p:nvPr>
        </p:nvSpPr>
        <p:spPr>
          <a:xfrm>
            <a:off x="457200" y="1371600"/>
            <a:ext cx="8229600" cy="5486400"/>
          </a:xfrm>
        </p:spPr>
        <p:txBody>
          <a:bodyPr>
            <a:normAutofit fontScale="70000" lnSpcReduction="20000"/>
          </a:bodyPr>
          <a:lstStyle/>
          <a:p>
            <a:r>
              <a:rPr lang="en-AU" sz="2800" dirty="0" smtClean="0"/>
              <a:t>IBD symptoms and treatment often requires that patients communicate with their partners and families about sensitive topics that they don’t usually talk about</a:t>
            </a:r>
          </a:p>
          <a:p>
            <a:pPr lvl="1"/>
            <a:r>
              <a:rPr lang="en-AU" sz="2400" dirty="0" smtClean="0"/>
              <a:t>Side effects of treatment</a:t>
            </a:r>
          </a:p>
          <a:p>
            <a:pPr lvl="1"/>
            <a:r>
              <a:rPr lang="en-AU" sz="2400" dirty="0" smtClean="0"/>
              <a:t>Changes in body image</a:t>
            </a:r>
          </a:p>
          <a:p>
            <a:pPr lvl="1"/>
            <a:r>
              <a:rPr lang="en-AU" sz="2400" dirty="0" smtClean="0"/>
              <a:t>Issues relating to sexual functioning</a:t>
            </a:r>
          </a:p>
          <a:p>
            <a:r>
              <a:rPr lang="en-AU" dirty="0" smtClean="0"/>
              <a:t>Do you find the following common areas of concern difficult to discuss with your partner?</a:t>
            </a:r>
          </a:p>
          <a:p>
            <a:pPr lvl="1"/>
            <a:r>
              <a:rPr lang="en-AU" dirty="0" smtClean="0"/>
              <a:t>Living with uncertainty</a:t>
            </a:r>
          </a:p>
          <a:p>
            <a:pPr lvl="1"/>
            <a:r>
              <a:rPr lang="en-AU" dirty="0" smtClean="0"/>
              <a:t>Intimacy and sex</a:t>
            </a:r>
          </a:p>
          <a:p>
            <a:pPr lvl="1"/>
            <a:r>
              <a:rPr lang="en-AU" dirty="0" smtClean="0"/>
              <a:t>Stress</a:t>
            </a:r>
          </a:p>
          <a:p>
            <a:pPr lvl="1"/>
            <a:r>
              <a:rPr lang="en-AU" dirty="0" smtClean="0"/>
              <a:t>Feelings of guilt</a:t>
            </a:r>
          </a:p>
          <a:p>
            <a:pPr lvl="1"/>
            <a:r>
              <a:rPr lang="en-AU" dirty="0" smtClean="0"/>
              <a:t>Financial difficulties</a:t>
            </a:r>
          </a:p>
          <a:p>
            <a:pPr lvl="1"/>
            <a:r>
              <a:rPr lang="en-AU" dirty="0" smtClean="0"/>
              <a:t>New compromises that need to be made</a:t>
            </a:r>
          </a:p>
          <a:p>
            <a:pPr lvl="1"/>
            <a:r>
              <a:rPr lang="en-AU" dirty="0" smtClean="0"/>
              <a:t>Feeling overwhelmed</a:t>
            </a:r>
          </a:p>
          <a:p>
            <a:pPr lvl="1"/>
            <a:r>
              <a:rPr lang="en-AU" dirty="0" smtClean="0"/>
              <a:t>Anger</a:t>
            </a:r>
          </a:p>
          <a:p>
            <a:r>
              <a:rPr lang="en-AU" dirty="0" smtClean="0"/>
              <a:t>Can you identify other issues that you have difficulty discussing with your partner?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AU" sz="3200" b="1" dirty="0" smtClean="0">
                <a:solidFill>
                  <a:schemeClr val="accent3">
                    <a:lumMod val="50000"/>
                  </a:schemeClr>
                </a:solidFill>
              </a:rPr>
              <a:t>Communication – Time Out</a:t>
            </a:r>
            <a:endParaRPr lang="en-AU" sz="3200" b="1" dirty="0">
              <a:solidFill>
                <a:schemeClr val="accent3">
                  <a:lumMod val="50000"/>
                </a:schemeClr>
              </a:solidFill>
            </a:endParaRPr>
          </a:p>
        </p:txBody>
      </p:sp>
      <p:sp>
        <p:nvSpPr>
          <p:cNvPr id="3" name="Content Placeholder 2"/>
          <p:cNvSpPr>
            <a:spLocks noGrp="1"/>
          </p:cNvSpPr>
          <p:nvPr>
            <p:ph idx="1"/>
          </p:nvPr>
        </p:nvSpPr>
        <p:spPr>
          <a:xfrm>
            <a:off x="457200" y="1219200"/>
            <a:ext cx="8229600" cy="5638800"/>
          </a:xfrm>
        </p:spPr>
        <p:txBody>
          <a:bodyPr>
            <a:normAutofit/>
          </a:bodyPr>
          <a:lstStyle/>
          <a:p>
            <a:r>
              <a:rPr lang="en-AU" sz="2400" dirty="0" smtClean="0"/>
              <a:t>Time Out is another of these communication formulae that you will want to adapt to your own and your partner’s personal style.</a:t>
            </a:r>
          </a:p>
          <a:p>
            <a:r>
              <a:rPr lang="en-AU" sz="2400" dirty="0" smtClean="0"/>
              <a:t>Time </a:t>
            </a:r>
            <a:r>
              <a:rPr lang="en-AU" sz="2400" dirty="0" smtClean="0"/>
              <a:t>Out is designed to intervene in the escalation of anger  between two people.</a:t>
            </a:r>
          </a:p>
          <a:p>
            <a:r>
              <a:rPr lang="en-AU" sz="2400" dirty="0" smtClean="0"/>
              <a:t>Time out is about you taking responsibility for your own anger, and giving yourself the opportunity to calm the emotional/physiological symptoms. </a:t>
            </a:r>
          </a:p>
          <a:p>
            <a:r>
              <a:rPr lang="en-AU" sz="2400" dirty="0" smtClean="0"/>
              <a:t>Time out allows you to model calmness for the other person (thereby reducing their escalating anger), to avoid saying things that will escalate the problem further, to allow time to use rational thinking, active problem-solving and respectful social skills in managing the disagreement.</a:t>
            </a:r>
          </a:p>
          <a:p>
            <a:pPr lvl="1"/>
            <a:endParaRPr lang="en-AU"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AU" sz="3200" b="1" dirty="0" smtClean="0">
                <a:solidFill>
                  <a:schemeClr val="accent3">
                    <a:lumMod val="50000"/>
                  </a:schemeClr>
                </a:solidFill>
              </a:rPr>
              <a:t>Communication – Time Out</a:t>
            </a:r>
            <a:endParaRPr lang="en-AU" sz="3200" b="1" dirty="0">
              <a:solidFill>
                <a:schemeClr val="accent3">
                  <a:lumMod val="50000"/>
                </a:schemeClr>
              </a:solidFill>
            </a:endParaRPr>
          </a:p>
        </p:txBody>
      </p:sp>
      <p:sp>
        <p:nvSpPr>
          <p:cNvPr id="3" name="Content Placeholder 2"/>
          <p:cNvSpPr>
            <a:spLocks noGrp="1"/>
          </p:cNvSpPr>
          <p:nvPr>
            <p:ph idx="1"/>
          </p:nvPr>
        </p:nvSpPr>
        <p:spPr>
          <a:xfrm>
            <a:off x="457200" y="1219200"/>
            <a:ext cx="8229600" cy="5638800"/>
          </a:xfrm>
        </p:spPr>
        <p:txBody>
          <a:bodyPr>
            <a:normAutofit lnSpcReduction="10000"/>
          </a:bodyPr>
          <a:lstStyle/>
          <a:p>
            <a:r>
              <a:rPr lang="en-AU" sz="2400" dirty="0" smtClean="0"/>
              <a:t>Steps are:</a:t>
            </a:r>
          </a:p>
          <a:p>
            <a:pPr lvl="1"/>
            <a:r>
              <a:rPr lang="en-AU" sz="2000" dirty="0" smtClean="0"/>
              <a:t>Recognize your own escalating emotional arousal:</a:t>
            </a:r>
          </a:p>
          <a:p>
            <a:pPr lvl="2"/>
            <a:r>
              <a:rPr lang="en-AU" sz="2000" dirty="0" smtClean="0"/>
              <a:t>Increased heart rate; flushing; muscle tension; jaw clenching; volume, rate and pitch of speech; physical agitation; rapid shallow breathing; rigidity of cognitive focus; no longer listening to the other; and so on. What are the symptoms you notice when you become angry when talking with your partner?  What about different situations – such as when </a:t>
            </a:r>
            <a:r>
              <a:rPr lang="en-AU" sz="2000" dirty="0" smtClean="0"/>
              <a:t>driving?</a:t>
            </a:r>
            <a:endParaRPr lang="en-AU" sz="2000" dirty="0" smtClean="0"/>
          </a:p>
          <a:p>
            <a:pPr lvl="1"/>
            <a:r>
              <a:rPr lang="en-AU" sz="2000" dirty="0" smtClean="0"/>
              <a:t>Let your partner know that you want to take time out in order to manage your anger:</a:t>
            </a:r>
          </a:p>
          <a:p>
            <a:pPr lvl="2"/>
            <a:r>
              <a:rPr lang="en-AU" sz="2000" dirty="0" smtClean="0"/>
              <a:t>This should be a prearranged word or signal that your partner understands </a:t>
            </a:r>
            <a:r>
              <a:rPr lang="en-AU" sz="2000" dirty="0" smtClean="0"/>
              <a:t>and which means </a:t>
            </a:r>
            <a:r>
              <a:rPr lang="en-AU" sz="2000" dirty="0" smtClean="0"/>
              <a:t>that you are recognizing your anger escalation and </a:t>
            </a:r>
            <a:r>
              <a:rPr lang="en-AU" sz="2000" dirty="0" smtClean="0"/>
              <a:t>using </a:t>
            </a:r>
            <a:r>
              <a:rPr lang="en-AU" sz="2000" dirty="0" smtClean="0"/>
              <a:t>the “Time Out” routine</a:t>
            </a:r>
          </a:p>
          <a:p>
            <a:pPr lvl="2"/>
            <a:r>
              <a:rPr lang="en-AU" sz="2000" dirty="0" smtClean="0"/>
              <a:t> Say “time out” or “I need a break”, or whatever you prearrange with your partner</a:t>
            </a:r>
          </a:p>
          <a:p>
            <a:pPr lvl="2"/>
            <a:r>
              <a:rPr lang="en-AU" sz="2000" dirty="0" smtClean="0"/>
              <a:t>Say “we’ll  try and resolve this at another time”, or words to that </a:t>
            </a:r>
            <a:r>
              <a:rPr lang="en-AU" sz="2000" dirty="0" smtClean="0"/>
              <a:t>effect.</a:t>
            </a:r>
            <a:endParaRPr lang="en-AU"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AU" sz="3200" b="1" dirty="0" smtClean="0">
                <a:solidFill>
                  <a:schemeClr val="accent3">
                    <a:lumMod val="50000"/>
                  </a:schemeClr>
                </a:solidFill>
              </a:rPr>
              <a:t>Communication – Time Out</a:t>
            </a:r>
            <a:endParaRPr lang="en-AU" sz="3200" b="1" dirty="0">
              <a:solidFill>
                <a:schemeClr val="accent3">
                  <a:lumMod val="50000"/>
                </a:schemeClr>
              </a:solidFill>
            </a:endParaRPr>
          </a:p>
        </p:txBody>
      </p:sp>
      <p:sp>
        <p:nvSpPr>
          <p:cNvPr id="3" name="Content Placeholder 2"/>
          <p:cNvSpPr>
            <a:spLocks noGrp="1"/>
          </p:cNvSpPr>
          <p:nvPr>
            <p:ph idx="1"/>
          </p:nvPr>
        </p:nvSpPr>
        <p:spPr>
          <a:xfrm>
            <a:off x="457200" y="1219200"/>
            <a:ext cx="8229600" cy="5638800"/>
          </a:xfrm>
        </p:spPr>
        <p:txBody>
          <a:bodyPr>
            <a:normAutofit/>
          </a:bodyPr>
          <a:lstStyle/>
          <a:p>
            <a:r>
              <a:rPr lang="en-AU" sz="2400" dirty="0" smtClean="0"/>
              <a:t>Steps are:</a:t>
            </a:r>
          </a:p>
          <a:p>
            <a:pPr lvl="1"/>
            <a:r>
              <a:rPr lang="en-AU" sz="2000" dirty="0" smtClean="0"/>
              <a:t>Leave </a:t>
            </a:r>
            <a:r>
              <a:rPr lang="en-AU" sz="2000" dirty="0" smtClean="0"/>
              <a:t>the situation and go somewhere where you can be alone for some time to allow your anger to </a:t>
            </a:r>
            <a:r>
              <a:rPr lang="en-AU" sz="2000" dirty="0" smtClean="0"/>
              <a:t>reduce:</a:t>
            </a:r>
            <a:endParaRPr lang="en-AU" sz="2000" dirty="0" smtClean="0"/>
          </a:p>
          <a:p>
            <a:pPr lvl="3"/>
            <a:r>
              <a:rPr lang="en-AU" dirty="0" smtClean="0"/>
              <a:t>Don’t drive</a:t>
            </a:r>
          </a:p>
          <a:p>
            <a:pPr lvl="3"/>
            <a:r>
              <a:rPr lang="en-AU" dirty="0" smtClean="0"/>
              <a:t>Don’t use alcohol or other drugs</a:t>
            </a:r>
          </a:p>
          <a:p>
            <a:pPr lvl="2"/>
            <a:r>
              <a:rPr lang="en-AU" sz="2000" dirty="0" smtClean="0"/>
              <a:t>Use relaxation, meditation, walking or whatever you find helpful to reduce your emotional arousal</a:t>
            </a:r>
          </a:p>
          <a:p>
            <a:pPr lvl="2"/>
            <a:r>
              <a:rPr lang="en-AU" sz="2000" dirty="0" smtClean="0"/>
              <a:t>Just as it takes a considerable time for your physical arousal to return to normal after exercise, so it does after an emotional arousal.  Don’t underestimate the time that you will need to wait for your physiological anger symptoms </a:t>
            </a:r>
            <a:r>
              <a:rPr lang="en-AU" sz="2000" dirty="0" smtClean="0"/>
              <a:t>to return </a:t>
            </a:r>
            <a:r>
              <a:rPr lang="en-AU" sz="2000" dirty="0" smtClean="0"/>
              <a:t>to </a:t>
            </a:r>
            <a:r>
              <a:rPr lang="en-AU" sz="2000" dirty="0" smtClean="0"/>
              <a:t>normal.</a:t>
            </a:r>
            <a:endParaRPr lang="en-AU" sz="2000" dirty="0" smtClean="0"/>
          </a:p>
          <a:p>
            <a:pPr lvl="1"/>
            <a:r>
              <a:rPr lang="en-AU" sz="2000" dirty="0" smtClean="0"/>
              <a:t>When calm, return and speak with your partner, and agree upon a time to further discuss the issue.</a:t>
            </a:r>
          </a:p>
          <a:p>
            <a:pPr lvl="2"/>
            <a:r>
              <a:rPr lang="en-AU" sz="2000" dirty="0" smtClean="0"/>
              <a:t>It is often not helpful to return to the conversation straight </a:t>
            </a:r>
            <a:r>
              <a:rPr lang="en-AU" sz="2000" dirty="0" smtClean="0"/>
              <a:t>away,</a:t>
            </a:r>
            <a:endParaRPr lang="en-AU" sz="2000" dirty="0" smtClean="0"/>
          </a:p>
          <a:p>
            <a:pPr lvl="2"/>
            <a:r>
              <a:rPr lang="en-AU" sz="2000" dirty="0" smtClean="0"/>
              <a:t>Designate a time when you can be alone together and devote the needed time and attention to the issue at </a:t>
            </a:r>
            <a:r>
              <a:rPr lang="en-AU" sz="2000" dirty="0" smtClean="0"/>
              <a:t>hand.</a:t>
            </a:r>
            <a:endParaRPr lang="en-AU"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AU" sz="3200" b="1" dirty="0" smtClean="0">
                <a:solidFill>
                  <a:schemeClr val="accent3">
                    <a:lumMod val="50000"/>
                  </a:schemeClr>
                </a:solidFill>
              </a:rPr>
              <a:t>Communication – Time Out</a:t>
            </a:r>
            <a:endParaRPr lang="en-AU" sz="3200" b="1" dirty="0">
              <a:solidFill>
                <a:schemeClr val="accent3">
                  <a:lumMod val="50000"/>
                </a:schemeClr>
              </a:solidFill>
            </a:endParaRPr>
          </a:p>
        </p:txBody>
      </p:sp>
      <p:sp>
        <p:nvSpPr>
          <p:cNvPr id="3" name="Content Placeholder 2"/>
          <p:cNvSpPr>
            <a:spLocks noGrp="1"/>
          </p:cNvSpPr>
          <p:nvPr>
            <p:ph idx="1"/>
          </p:nvPr>
        </p:nvSpPr>
        <p:spPr>
          <a:xfrm>
            <a:off x="457200" y="1219200"/>
            <a:ext cx="8229600" cy="5638800"/>
          </a:xfrm>
        </p:spPr>
        <p:txBody>
          <a:bodyPr>
            <a:normAutofit fontScale="92500"/>
          </a:bodyPr>
          <a:lstStyle/>
          <a:p>
            <a:r>
              <a:rPr lang="en-AU" sz="2400" dirty="0" smtClean="0"/>
              <a:t>Misuse of Time Out:</a:t>
            </a:r>
          </a:p>
          <a:p>
            <a:pPr lvl="1"/>
            <a:r>
              <a:rPr lang="en-AU" sz="2400" dirty="0" smtClean="0"/>
              <a:t>You </a:t>
            </a:r>
            <a:r>
              <a:rPr lang="en-AU" sz="2400" dirty="0" smtClean="0"/>
              <a:t>must schedule a time to discuss the issue in a reasonable and moderate fashion.</a:t>
            </a:r>
          </a:p>
          <a:p>
            <a:pPr lvl="1"/>
            <a:r>
              <a:rPr lang="en-AU" sz="2400" dirty="0" smtClean="0"/>
              <a:t>Time Out is not just walking away from a conflict and leaving it at that.</a:t>
            </a:r>
          </a:p>
          <a:p>
            <a:pPr lvl="2"/>
            <a:r>
              <a:rPr lang="en-AU" dirty="0" smtClean="0"/>
              <a:t>Just walking out is a use of power against the other </a:t>
            </a:r>
            <a:r>
              <a:rPr lang="en-AU" dirty="0" smtClean="0"/>
              <a:t>person,</a:t>
            </a:r>
            <a:endParaRPr lang="en-AU" dirty="0" smtClean="0"/>
          </a:p>
          <a:p>
            <a:pPr lvl="2"/>
            <a:r>
              <a:rPr lang="en-AU" dirty="0" smtClean="0"/>
              <a:t>The other person needs to be confident that you are genuinely using it as a means of managing your </a:t>
            </a:r>
            <a:r>
              <a:rPr lang="en-AU" dirty="0" smtClean="0"/>
              <a:t>anger.</a:t>
            </a:r>
            <a:endParaRPr lang="en-AU" dirty="0" smtClean="0"/>
          </a:p>
          <a:p>
            <a:pPr lvl="1"/>
            <a:r>
              <a:rPr lang="en-AU" sz="2400" dirty="0" smtClean="0"/>
              <a:t>Time out is a crisis management skill.  It should be needed less and less as, over time, you and your partner become more adept at communication and decision-making, and in understanding and respecting your differences.</a:t>
            </a:r>
          </a:p>
          <a:p>
            <a:pPr lvl="1"/>
            <a:r>
              <a:rPr lang="en-AU" sz="2400" dirty="0" smtClean="0"/>
              <a:t>Appropriate use of time out can reduce conflict, prevent escalation, reduce stress, and enhance calmness, and respect, and quality of life within the relationship.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0263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AU" b="1" dirty="0" smtClean="0">
                <a:solidFill>
                  <a:schemeClr val="accent3">
                    <a:lumMod val="50000"/>
                  </a:schemeClr>
                </a:solidFill>
              </a:rPr>
              <a:t>Are You the only person in your family who gets frustrated and angry because of your condition?</a:t>
            </a:r>
            <a:endParaRPr lang="en-AU" b="1" dirty="0">
              <a:solidFill>
                <a:schemeClr val="accent3">
                  <a:lumMod val="50000"/>
                </a:schemeClr>
              </a:solidFill>
            </a:endParaRPr>
          </a:p>
        </p:txBody>
      </p:sp>
      <p:sp>
        <p:nvSpPr>
          <p:cNvPr id="3" name="Content Placeholder 2"/>
          <p:cNvSpPr>
            <a:spLocks noGrp="1"/>
          </p:cNvSpPr>
          <p:nvPr>
            <p:ph idx="1"/>
          </p:nvPr>
        </p:nvSpPr>
        <p:spPr>
          <a:xfrm>
            <a:off x="838200" y="2438400"/>
            <a:ext cx="7848600" cy="3687763"/>
          </a:xfrm>
        </p:spPr>
        <p:txBody>
          <a:bodyPr>
            <a:normAutofit fontScale="85000" lnSpcReduction="20000"/>
          </a:bodyPr>
          <a:lstStyle/>
          <a:p>
            <a:r>
              <a:rPr lang="en-AU" dirty="0" smtClean="0"/>
              <a:t>The self-management discipline and limitations on activities for sufferers of IBD can be frustrating and lead to </a:t>
            </a:r>
            <a:r>
              <a:rPr lang="en-AU" dirty="0" smtClean="0"/>
              <a:t>anger.</a:t>
            </a:r>
            <a:endParaRPr lang="en-AU" dirty="0" smtClean="0"/>
          </a:p>
          <a:p>
            <a:r>
              <a:rPr lang="en-AU" dirty="0" smtClean="0"/>
              <a:t>Family members share these frustrations to at least some </a:t>
            </a:r>
            <a:r>
              <a:rPr lang="en-AU" dirty="0" smtClean="0"/>
              <a:t>degree.</a:t>
            </a:r>
            <a:endParaRPr lang="en-AU" dirty="0" smtClean="0"/>
          </a:p>
          <a:p>
            <a:r>
              <a:rPr lang="en-AU" dirty="0" smtClean="0"/>
              <a:t>Write down some of the sources of frustration for those around </a:t>
            </a:r>
            <a:r>
              <a:rPr lang="en-AU" dirty="0" smtClean="0"/>
              <a:t>you.</a:t>
            </a:r>
            <a:endParaRPr lang="en-AU" dirty="0" smtClean="0"/>
          </a:p>
          <a:p>
            <a:r>
              <a:rPr lang="en-AU" dirty="0" smtClean="0"/>
              <a:t>Which of these have you managed with active problem-solving and which with tolerating and </a:t>
            </a:r>
            <a:r>
              <a:rPr lang="en-AU" dirty="0" smtClean="0"/>
              <a:t>coping?</a:t>
            </a:r>
            <a:endParaRPr lang="en-A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smtClean="0">
                <a:solidFill>
                  <a:schemeClr val="accent3">
                    <a:lumMod val="50000"/>
                  </a:schemeClr>
                </a:solidFill>
              </a:rPr>
              <a:t>Communication with Partners and Family Members</a:t>
            </a:r>
            <a:endParaRPr lang="en-AU" sz="2800" dirty="0"/>
          </a:p>
        </p:txBody>
      </p:sp>
      <p:sp>
        <p:nvSpPr>
          <p:cNvPr id="3" name="Content Placeholder 2"/>
          <p:cNvSpPr>
            <a:spLocks noGrp="1"/>
          </p:cNvSpPr>
          <p:nvPr>
            <p:ph idx="1"/>
          </p:nvPr>
        </p:nvSpPr>
        <p:spPr>
          <a:xfrm>
            <a:off x="457200" y="1371600"/>
            <a:ext cx="8229600" cy="5105400"/>
          </a:xfrm>
        </p:spPr>
        <p:txBody>
          <a:bodyPr>
            <a:normAutofit lnSpcReduction="10000"/>
          </a:bodyPr>
          <a:lstStyle/>
          <a:p>
            <a:r>
              <a:rPr lang="en-AU" dirty="0" smtClean="0"/>
              <a:t>... Is important because:</a:t>
            </a:r>
          </a:p>
          <a:p>
            <a:pPr lvl="1"/>
            <a:r>
              <a:rPr lang="en-AU" dirty="0" smtClean="0"/>
              <a:t>They are our primary support, they are closest to us, and bear with us through our ups and </a:t>
            </a:r>
            <a:r>
              <a:rPr lang="en-AU" dirty="0" smtClean="0"/>
              <a:t>downs.</a:t>
            </a:r>
            <a:endParaRPr lang="en-AU" dirty="0" smtClean="0"/>
          </a:p>
          <a:p>
            <a:pPr lvl="1"/>
            <a:r>
              <a:rPr lang="en-AU" dirty="0" smtClean="0"/>
              <a:t>Their response can enhance or detract from our emotional wellbeing and also our adherence to goals such as our diet / health </a:t>
            </a:r>
            <a:r>
              <a:rPr lang="en-AU" dirty="0" smtClean="0"/>
              <a:t>requirements.</a:t>
            </a:r>
            <a:endParaRPr lang="en-AU" dirty="0" smtClean="0"/>
          </a:p>
          <a:p>
            <a:pPr lvl="1"/>
            <a:r>
              <a:rPr lang="en-AU" dirty="0" smtClean="0"/>
              <a:t>We are also </a:t>
            </a:r>
            <a:r>
              <a:rPr lang="en-AU" u="sng" dirty="0" smtClean="0"/>
              <a:t>their</a:t>
            </a:r>
            <a:r>
              <a:rPr lang="en-AU" dirty="0" smtClean="0"/>
              <a:t> primary support and it is important for us to be able to maintain our supportive roles within the </a:t>
            </a:r>
            <a:r>
              <a:rPr lang="en-AU" dirty="0" smtClean="0"/>
              <a:t>family.</a:t>
            </a:r>
            <a:endParaRPr lang="en-AU" dirty="0" smtClean="0"/>
          </a:p>
          <a:p>
            <a:pPr lvl="1"/>
            <a:r>
              <a:rPr lang="en-AU" dirty="0" smtClean="0"/>
              <a:t>Trying to batten down and be </a:t>
            </a:r>
            <a:r>
              <a:rPr lang="en-AU" dirty="0" smtClean="0"/>
              <a:t>quiet during </a:t>
            </a:r>
            <a:r>
              <a:rPr lang="en-AU" dirty="0" smtClean="0"/>
              <a:t>the difficult time can leave family members </a:t>
            </a:r>
            <a:r>
              <a:rPr lang="en-AU" dirty="0" smtClean="0"/>
              <a:t>guessing.</a:t>
            </a:r>
            <a:endParaRPr lang="en-AU" dirty="0" smtClean="0"/>
          </a:p>
          <a:p>
            <a:pPr lvl="1"/>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269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AU" sz="3200" b="1" dirty="0" smtClean="0">
                <a:solidFill>
                  <a:schemeClr val="accent3">
                    <a:lumMod val="50000"/>
                  </a:schemeClr>
                </a:solidFill>
              </a:rPr>
              <a:t>Communication with Partners</a:t>
            </a:r>
            <a:endParaRPr lang="en-AU" sz="3200" b="1" dirty="0">
              <a:solidFill>
                <a:schemeClr val="accent3">
                  <a:lumMod val="50000"/>
                </a:schemeClr>
              </a:solidFill>
            </a:endParaRPr>
          </a:p>
        </p:txBody>
      </p:sp>
      <p:sp>
        <p:nvSpPr>
          <p:cNvPr id="3" name="Content Placeholder 2"/>
          <p:cNvSpPr>
            <a:spLocks noGrp="1"/>
          </p:cNvSpPr>
          <p:nvPr>
            <p:ph idx="1"/>
          </p:nvPr>
        </p:nvSpPr>
        <p:spPr>
          <a:xfrm>
            <a:off x="457200" y="1219200"/>
            <a:ext cx="8229600" cy="5638800"/>
          </a:xfrm>
        </p:spPr>
        <p:txBody>
          <a:bodyPr>
            <a:normAutofit lnSpcReduction="10000"/>
          </a:bodyPr>
          <a:lstStyle/>
          <a:p>
            <a:r>
              <a:rPr lang="en-AU" sz="2800" dirty="0" smtClean="0"/>
              <a:t>People often find it difficult to ask for help, particularly if they are used to being the ones that provide help to others.</a:t>
            </a:r>
          </a:p>
          <a:p>
            <a:r>
              <a:rPr lang="en-AU" sz="2800" dirty="0" smtClean="0"/>
              <a:t>People sometimes feel guilty about needing help and about the effect their condition is having on those around </a:t>
            </a:r>
            <a:r>
              <a:rPr lang="en-AU" sz="2800" dirty="0" smtClean="0"/>
              <a:t>them</a:t>
            </a:r>
          </a:p>
          <a:p>
            <a:r>
              <a:rPr lang="en-AU" sz="2800" dirty="0"/>
              <a:t>Partners may have different goals in communication, with one seeking to solve a problem while the other wishing to share and receive support.  This can lead to frustration and a feeling of not being listened to. A chronic health condition, such as IBD, can be frustrating to partners who seek a clear causal pathway and remediation.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3105.JPG"/>
          <p:cNvPicPr>
            <a:picLocks noChangeAspect="1"/>
          </p:cNvPicPr>
          <p:nvPr/>
        </p:nvPicPr>
        <p:blipFill>
          <a:blip r:embed="rId2" cstate="print"/>
          <a:stretch>
            <a:fillRect/>
          </a:stretch>
        </p:blipFill>
        <p:spPr>
          <a:xfrm>
            <a:off x="2057400" y="3200400"/>
            <a:ext cx="4876800" cy="3657600"/>
          </a:xfrm>
          <a:prstGeom prst="rect">
            <a:avLst/>
          </a:prstGeom>
        </p:spPr>
      </p:pic>
      <p:sp>
        <p:nvSpPr>
          <p:cNvPr id="2" name="Title 1"/>
          <p:cNvSpPr>
            <a:spLocks noGrp="1"/>
          </p:cNvSpPr>
          <p:nvPr>
            <p:ph type="title"/>
          </p:nvPr>
        </p:nvSpPr>
        <p:spPr>
          <a:xfrm>
            <a:off x="457200" y="0"/>
            <a:ext cx="8229600" cy="1447800"/>
          </a:xfrm>
        </p:spPr>
        <p:txBody>
          <a:bodyPr>
            <a:normAutofit/>
          </a:bodyPr>
          <a:lstStyle/>
          <a:p>
            <a:r>
              <a:rPr lang="en-AU" sz="3200" b="1" dirty="0" smtClean="0">
                <a:solidFill>
                  <a:schemeClr val="accent3">
                    <a:lumMod val="50000"/>
                  </a:schemeClr>
                </a:solidFill>
              </a:rPr>
              <a:t>Communication with Partners</a:t>
            </a:r>
            <a:endParaRPr lang="en-AU" sz="3200" b="1" dirty="0">
              <a:solidFill>
                <a:schemeClr val="accent3">
                  <a:lumMod val="50000"/>
                </a:schemeClr>
              </a:solidFill>
            </a:endParaRPr>
          </a:p>
        </p:txBody>
      </p:sp>
      <p:sp>
        <p:nvSpPr>
          <p:cNvPr id="3" name="Content Placeholder 2"/>
          <p:cNvSpPr>
            <a:spLocks noGrp="1"/>
          </p:cNvSpPr>
          <p:nvPr>
            <p:ph idx="1"/>
          </p:nvPr>
        </p:nvSpPr>
        <p:spPr>
          <a:xfrm>
            <a:off x="457200" y="1219200"/>
            <a:ext cx="8229600" cy="5638800"/>
          </a:xfrm>
        </p:spPr>
        <p:txBody>
          <a:bodyPr>
            <a:normAutofit/>
          </a:bodyPr>
          <a:lstStyle/>
          <a:p>
            <a:r>
              <a:rPr lang="en-AU" sz="2800" dirty="0" smtClean="0"/>
              <a:t>Do you avoid discussing fears and loss with your partner in order to prevent them from feeling </a:t>
            </a:r>
            <a:r>
              <a:rPr lang="en-AU" sz="2800" dirty="0" smtClean="0"/>
              <a:t>worse?</a:t>
            </a:r>
            <a:endParaRPr lang="en-AU" sz="2800" dirty="0" smtClean="0"/>
          </a:p>
          <a:p>
            <a:r>
              <a:rPr lang="en-AU" sz="2800" dirty="0" smtClean="0"/>
              <a:t>Has physical closeness and intimacy </a:t>
            </a:r>
            <a:r>
              <a:rPr lang="en-AU" sz="2800" dirty="0" smtClean="0"/>
              <a:t>declined? </a:t>
            </a:r>
            <a:r>
              <a:rPr lang="en-AU" sz="2800" dirty="0" smtClean="0"/>
              <a:t>Are you comfortable discussing this with your </a:t>
            </a:r>
            <a:r>
              <a:rPr lang="en-AU" sz="2800" dirty="0" smtClean="0"/>
              <a:t>partner?</a:t>
            </a:r>
            <a:endParaRPr lang="en-AU"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AU" sz="3200" b="1" dirty="0" smtClean="0">
                <a:solidFill>
                  <a:schemeClr val="accent3">
                    <a:lumMod val="50000"/>
                  </a:schemeClr>
                </a:solidFill>
              </a:rPr>
              <a:t>Enhancing  the quality of help from your support network</a:t>
            </a:r>
            <a:endParaRPr lang="en-AU" sz="3200" b="1" dirty="0">
              <a:solidFill>
                <a:schemeClr val="accent3">
                  <a:lumMod val="50000"/>
                </a:schemeClr>
              </a:solidFill>
            </a:endParaRPr>
          </a:p>
        </p:txBody>
      </p:sp>
      <p:sp>
        <p:nvSpPr>
          <p:cNvPr id="3" name="Content Placeholder 2"/>
          <p:cNvSpPr>
            <a:spLocks noGrp="1"/>
          </p:cNvSpPr>
          <p:nvPr>
            <p:ph idx="1"/>
          </p:nvPr>
        </p:nvSpPr>
        <p:spPr>
          <a:xfrm>
            <a:off x="457200" y="1219200"/>
            <a:ext cx="8229600" cy="5638800"/>
          </a:xfrm>
        </p:spPr>
        <p:txBody>
          <a:bodyPr>
            <a:normAutofit lnSpcReduction="10000"/>
          </a:bodyPr>
          <a:lstStyle/>
          <a:p>
            <a:r>
              <a:rPr lang="en-AU" sz="2800" dirty="0" smtClean="0"/>
              <a:t>Are you willing to receive help from your partner and others, to ask for help, or do you need to be strong and manage on your </a:t>
            </a:r>
            <a:r>
              <a:rPr lang="en-AU" sz="2800" dirty="0" smtClean="0"/>
              <a:t>own?</a:t>
            </a:r>
            <a:endParaRPr lang="en-AU" sz="2800" dirty="0" smtClean="0"/>
          </a:p>
          <a:p>
            <a:r>
              <a:rPr lang="en-AU" sz="2800" dirty="0" smtClean="0"/>
              <a:t>Others are not mind readers, and usually people just take the status quo for granted. </a:t>
            </a:r>
          </a:p>
          <a:p>
            <a:r>
              <a:rPr lang="en-AU" sz="2800" dirty="0" smtClean="0"/>
              <a:t>Do you just hope others will recognize your need for help, or do you take responsibility to seek and arrange for tangible help such as with </a:t>
            </a:r>
            <a:r>
              <a:rPr lang="en-AU" sz="2800" dirty="0" smtClean="0"/>
              <a:t>chores?</a:t>
            </a:r>
            <a:endParaRPr lang="en-AU" sz="2800" dirty="0" smtClean="0"/>
          </a:p>
          <a:p>
            <a:r>
              <a:rPr lang="en-AU" sz="2800" dirty="0" smtClean="0"/>
              <a:t>Do you request time with your family and friends for both illness related and leisure related </a:t>
            </a:r>
            <a:r>
              <a:rPr lang="en-AU" sz="2800" dirty="0" smtClean="0"/>
              <a:t>activities?</a:t>
            </a:r>
            <a:endParaRPr lang="en-AU" sz="2800" dirty="0" smtClean="0"/>
          </a:p>
          <a:p>
            <a:r>
              <a:rPr lang="en-AU" sz="2800" dirty="0" smtClean="0"/>
              <a:t>Develop new avenues for managing your feelings such as seeking </a:t>
            </a:r>
            <a:r>
              <a:rPr lang="en-AU" sz="2800" dirty="0" smtClean="0"/>
              <a:t>counselling, </a:t>
            </a:r>
            <a:r>
              <a:rPr lang="en-AU" sz="2800" dirty="0" smtClean="0"/>
              <a:t>keeping a journal, developing new activities and support </a:t>
            </a:r>
            <a:r>
              <a:rPr lang="en-AU" sz="2800" dirty="0" smtClean="0"/>
              <a:t>networks.</a:t>
            </a:r>
            <a:endParaRPr lang="en-AU"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AU" sz="3200" b="1" dirty="0" smtClean="0">
                <a:solidFill>
                  <a:schemeClr val="accent3">
                    <a:lumMod val="50000"/>
                  </a:schemeClr>
                </a:solidFill>
              </a:rPr>
              <a:t>Communication with Partners</a:t>
            </a:r>
            <a:endParaRPr lang="en-AU" sz="3200" b="1" dirty="0">
              <a:solidFill>
                <a:schemeClr val="accent3">
                  <a:lumMod val="50000"/>
                </a:schemeClr>
              </a:solidFill>
            </a:endParaRPr>
          </a:p>
        </p:txBody>
      </p:sp>
      <p:sp>
        <p:nvSpPr>
          <p:cNvPr id="3" name="Content Placeholder 2"/>
          <p:cNvSpPr>
            <a:spLocks noGrp="1"/>
          </p:cNvSpPr>
          <p:nvPr>
            <p:ph idx="1"/>
          </p:nvPr>
        </p:nvSpPr>
        <p:spPr>
          <a:xfrm>
            <a:off x="457200" y="1219200"/>
            <a:ext cx="8534400" cy="5638800"/>
          </a:xfrm>
        </p:spPr>
        <p:txBody>
          <a:bodyPr>
            <a:normAutofit fontScale="92500" lnSpcReduction="20000"/>
          </a:bodyPr>
          <a:lstStyle/>
          <a:p>
            <a:r>
              <a:rPr lang="en-AU" sz="2400" dirty="0" smtClean="0"/>
              <a:t>If the discussion becomes heated, take </a:t>
            </a:r>
            <a:r>
              <a:rPr lang="en-AU" sz="2400" u="sng" dirty="0" smtClean="0"/>
              <a:t>time out</a:t>
            </a:r>
            <a:r>
              <a:rPr lang="en-AU" sz="2400" dirty="0" smtClean="0"/>
              <a:t> (details in later slide).</a:t>
            </a:r>
          </a:p>
          <a:p>
            <a:r>
              <a:rPr lang="en-AU" sz="2400" u="sng" dirty="0" smtClean="0"/>
              <a:t>Avoid mind reading</a:t>
            </a:r>
            <a:r>
              <a:rPr lang="en-AU" sz="2400" dirty="0" smtClean="0"/>
              <a:t>.  Don’t assume you know your partner’s feelings or thoughts.  In your distress you may feel they cannot possibly understand what you’re going through as they haven’t been in your situation.  Let your partner know how things feel and give your partner chance to listen, attempt to understand, and discuss their understanding with you.</a:t>
            </a:r>
          </a:p>
          <a:p>
            <a:r>
              <a:rPr lang="en-AU" sz="2400" u="sng" dirty="0" smtClean="0"/>
              <a:t>Include your partner in discussing medically related topics </a:t>
            </a:r>
            <a:r>
              <a:rPr lang="en-AU" sz="2400" dirty="0" smtClean="0"/>
              <a:t>with your health team. This may moderate their fears, answer un-asked questions, and help them understand your physical and emotional symptoms.</a:t>
            </a:r>
          </a:p>
          <a:p>
            <a:r>
              <a:rPr lang="en-AU" sz="2400" u="sng" dirty="0" smtClean="0"/>
              <a:t>Share your feelings</a:t>
            </a:r>
            <a:r>
              <a:rPr lang="en-AU" sz="2400" dirty="0" smtClean="0"/>
              <a:t>.  This is something you may not initially feel comfortable with, and you need to decide when you are ready to </a:t>
            </a:r>
            <a:r>
              <a:rPr lang="en-AU" sz="2400" dirty="0" smtClean="0"/>
              <a:t>talk.  </a:t>
            </a:r>
            <a:r>
              <a:rPr lang="en-AU" sz="2400" dirty="0" smtClean="0"/>
              <a:t>It’s okay to say you’re not ready to talk and you’d rather wait for another time.  Try to not put it off for too </a:t>
            </a:r>
            <a:r>
              <a:rPr lang="en-AU" sz="2400" dirty="0" smtClean="0"/>
              <a:t>long, though.</a:t>
            </a:r>
            <a:endParaRPr lang="en-AU" sz="2400" dirty="0" smtClean="0"/>
          </a:p>
          <a:p>
            <a:r>
              <a:rPr lang="en-AU" sz="2400" dirty="0" smtClean="0"/>
              <a:t>You may explain to your spouse that sometimes you just want someone to </a:t>
            </a:r>
            <a:r>
              <a:rPr lang="en-AU" sz="2400" u="sng" dirty="0" smtClean="0"/>
              <a:t>listen</a:t>
            </a:r>
            <a:r>
              <a:rPr lang="en-AU" sz="2400" dirty="0" smtClean="0"/>
              <a:t>, without passing judgement, and without trying to give </a:t>
            </a:r>
            <a:r>
              <a:rPr lang="en-AU" sz="2400" dirty="0" smtClean="0"/>
              <a:t>advice.</a:t>
            </a:r>
            <a:endParaRPr lang="en-AU"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AU" sz="3200" b="1" dirty="0" smtClean="0">
                <a:solidFill>
                  <a:schemeClr val="accent3">
                    <a:lumMod val="50000"/>
                  </a:schemeClr>
                </a:solidFill>
              </a:rPr>
              <a:t>Communication with Partners – “I feel ...”</a:t>
            </a:r>
            <a:endParaRPr lang="en-AU" sz="3200" b="1" dirty="0">
              <a:solidFill>
                <a:schemeClr val="accent3">
                  <a:lumMod val="50000"/>
                </a:schemeClr>
              </a:solidFill>
            </a:endParaRPr>
          </a:p>
        </p:txBody>
      </p:sp>
      <p:sp>
        <p:nvSpPr>
          <p:cNvPr id="3" name="Content Placeholder 2"/>
          <p:cNvSpPr>
            <a:spLocks noGrp="1"/>
          </p:cNvSpPr>
          <p:nvPr>
            <p:ph idx="1"/>
          </p:nvPr>
        </p:nvSpPr>
        <p:spPr>
          <a:xfrm>
            <a:off x="457200" y="1219200"/>
            <a:ext cx="8229600" cy="5638800"/>
          </a:xfrm>
        </p:spPr>
        <p:txBody>
          <a:bodyPr>
            <a:normAutofit lnSpcReduction="10000"/>
          </a:bodyPr>
          <a:lstStyle/>
          <a:p>
            <a:r>
              <a:rPr lang="en-AU" sz="2400" dirty="0" smtClean="0"/>
              <a:t>“I feel ...” statements can be used to express your thoughts and feelings in a calm and clear manner. This helps express the way you are feeling without blaming the other person. </a:t>
            </a:r>
          </a:p>
          <a:p>
            <a:r>
              <a:rPr lang="en-AU" sz="2400" dirty="0" smtClean="0">
                <a:solidFill>
                  <a:srgbClr val="002060"/>
                </a:solidFill>
              </a:rPr>
              <a:t>“ you make me so angry when you continue to say that”  </a:t>
            </a:r>
            <a:r>
              <a:rPr lang="en-AU" sz="2400" dirty="0" smtClean="0"/>
              <a:t>is more accurately and better stated as </a:t>
            </a:r>
            <a:r>
              <a:rPr lang="en-AU" sz="2400" dirty="0" smtClean="0">
                <a:solidFill>
                  <a:srgbClr val="002060"/>
                </a:solidFill>
              </a:rPr>
              <a:t>“I </a:t>
            </a:r>
            <a:r>
              <a:rPr lang="en-AU" sz="2400" dirty="0" smtClean="0">
                <a:solidFill>
                  <a:srgbClr val="002060"/>
                </a:solidFill>
              </a:rPr>
              <a:t>feel depressed when you tell me not to worry because I think there are things to worry about and I think you’re trying to protect me from them. I would prefer that we worked together in addressing the real problems associated with my </a:t>
            </a:r>
            <a:r>
              <a:rPr lang="en-AU" sz="2400" dirty="0" smtClean="0">
                <a:solidFill>
                  <a:srgbClr val="002060"/>
                </a:solidFill>
              </a:rPr>
              <a:t>condition”.</a:t>
            </a:r>
            <a:endParaRPr lang="en-AU" sz="2400" dirty="0" smtClean="0">
              <a:solidFill>
                <a:srgbClr val="002060"/>
              </a:solidFill>
            </a:endParaRPr>
          </a:p>
          <a:p>
            <a:r>
              <a:rPr lang="en-AU" sz="2400" dirty="0" smtClean="0"/>
              <a:t>Think of yourself as sitting in the audience watching a play in which you are the major actor and your family and important others are on the stage. Critique the script, seeing it from the recipient’s perspective, and  consider how minor changes in the way you typically communicate can result in more accurate and more helpful communication of your meaning and your feelings.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AU" sz="3200" b="1" dirty="0" smtClean="0">
                <a:solidFill>
                  <a:schemeClr val="accent3">
                    <a:lumMod val="50000"/>
                  </a:schemeClr>
                </a:solidFill>
              </a:rPr>
              <a:t>Communication with Partners – Normality</a:t>
            </a:r>
            <a:endParaRPr lang="en-AU" sz="3200" b="1" dirty="0">
              <a:solidFill>
                <a:schemeClr val="accent3">
                  <a:lumMod val="50000"/>
                </a:schemeClr>
              </a:solidFill>
            </a:endParaRPr>
          </a:p>
        </p:txBody>
      </p:sp>
      <p:sp>
        <p:nvSpPr>
          <p:cNvPr id="3" name="Content Placeholder 2"/>
          <p:cNvSpPr>
            <a:spLocks noGrp="1"/>
          </p:cNvSpPr>
          <p:nvPr>
            <p:ph idx="1"/>
          </p:nvPr>
        </p:nvSpPr>
        <p:spPr>
          <a:xfrm>
            <a:off x="457200" y="1219200"/>
            <a:ext cx="8229600" cy="5638800"/>
          </a:xfrm>
        </p:spPr>
        <p:txBody>
          <a:bodyPr>
            <a:normAutofit lnSpcReduction="10000"/>
          </a:bodyPr>
          <a:lstStyle/>
          <a:p>
            <a:r>
              <a:rPr lang="en-AU" sz="2400" dirty="0" smtClean="0"/>
              <a:t>You are not your condition.  You are someone with a condition.</a:t>
            </a:r>
          </a:p>
          <a:p>
            <a:r>
              <a:rPr lang="en-AU" sz="2400" dirty="0" smtClean="0"/>
              <a:t>Your relationship, your communication, and your life, can become all about the condition and the emotions associated with it.</a:t>
            </a:r>
          </a:p>
          <a:p>
            <a:r>
              <a:rPr lang="en-AU" sz="2400" dirty="0" smtClean="0"/>
              <a:t>Consider developing strategies to help maintain a sense of normality and prevent the condition taking control of the relationship:</a:t>
            </a:r>
          </a:p>
          <a:p>
            <a:pPr lvl="1"/>
            <a:r>
              <a:rPr lang="en-AU" sz="2000" dirty="0" smtClean="0"/>
              <a:t>Encourage people to not treat you as if with cotton wool, to not try to shelter you from normal household stresses and family </a:t>
            </a:r>
            <a:r>
              <a:rPr lang="en-AU" sz="2000" dirty="0" smtClean="0"/>
              <a:t>issues,</a:t>
            </a:r>
            <a:endParaRPr lang="en-AU" sz="2000" dirty="0" smtClean="0"/>
          </a:p>
          <a:p>
            <a:pPr lvl="1"/>
            <a:r>
              <a:rPr lang="en-AU" sz="2000" dirty="0" smtClean="0"/>
              <a:t>Maintain engagement in the broader family and friendship network, recreation, employment or voluntary work, even if limited to some degree by your </a:t>
            </a:r>
            <a:r>
              <a:rPr lang="en-AU" sz="2000" dirty="0" smtClean="0"/>
              <a:t>condition,</a:t>
            </a:r>
            <a:endParaRPr lang="en-AU" sz="2000" dirty="0" smtClean="0"/>
          </a:p>
          <a:p>
            <a:pPr lvl="1"/>
            <a:r>
              <a:rPr lang="en-AU" sz="2000" dirty="0" smtClean="0"/>
              <a:t>Plan times that are devoted to discussing the condition and its treatment, and times that are saved for other activities when the condition is NOT discussed or taken notice </a:t>
            </a:r>
            <a:r>
              <a:rPr lang="en-AU" sz="2000" dirty="0" smtClean="0"/>
              <a:t>of.</a:t>
            </a:r>
            <a:endParaRPr lang="en-AU"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AU" sz="3200" b="1" dirty="0" smtClean="0">
                <a:solidFill>
                  <a:schemeClr val="accent3">
                    <a:lumMod val="50000"/>
                  </a:schemeClr>
                </a:solidFill>
              </a:rPr>
              <a:t>Communication with Partners</a:t>
            </a:r>
            <a:endParaRPr lang="en-AU" sz="3200" b="1" dirty="0">
              <a:solidFill>
                <a:schemeClr val="accent3">
                  <a:lumMod val="50000"/>
                </a:schemeClr>
              </a:solidFill>
            </a:endParaRPr>
          </a:p>
        </p:txBody>
      </p:sp>
      <p:sp>
        <p:nvSpPr>
          <p:cNvPr id="3" name="Content Placeholder 2"/>
          <p:cNvSpPr>
            <a:spLocks noGrp="1"/>
          </p:cNvSpPr>
          <p:nvPr>
            <p:ph idx="1"/>
          </p:nvPr>
        </p:nvSpPr>
        <p:spPr>
          <a:xfrm>
            <a:off x="457200" y="1219200"/>
            <a:ext cx="8229600" cy="5638800"/>
          </a:xfrm>
        </p:spPr>
        <p:txBody>
          <a:bodyPr>
            <a:normAutofit/>
          </a:bodyPr>
          <a:lstStyle/>
          <a:p>
            <a:r>
              <a:rPr lang="en-AU" sz="2400" dirty="0" smtClean="0"/>
              <a:t>Your family and friends may try to support you by putting on a happy face or by being overly caring. They may deny your illness or play down your anxiety or symptoms. This is effectively dishonest, and can place a barrier between you and your family. </a:t>
            </a:r>
          </a:p>
          <a:p>
            <a:r>
              <a:rPr lang="en-AU" sz="2400" dirty="0" smtClean="0"/>
              <a:t>Discuss this with your family and let them know if their means of coping upsets you. </a:t>
            </a:r>
          </a:p>
          <a:p>
            <a:r>
              <a:rPr lang="en-AU" sz="2400" dirty="0" smtClean="0"/>
              <a:t>Often people appreciate some direction on what to do to help you feel more comfortable, and on how to communicate about the condition.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253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1740</Words>
  <Application>Microsoft Office PowerPoint</Application>
  <PresentationFormat>On-screen Show (4:3)</PresentationFormat>
  <Paragraphs>91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Maintaining Social Networks – Communication with Partners and Family Members</vt:lpstr>
      <vt:lpstr>Communication with Partners</vt:lpstr>
      <vt:lpstr>Communication with Partners</vt:lpstr>
      <vt:lpstr>Enhancing  the quality of help from your support network</vt:lpstr>
      <vt:lpstr>Communication with Partners</vt:lpstr>
      <vt:lpstr>Communication with Partners – “I feel ...”</vt:lpstr>
      <vt:lpstr>Communication with Partners – Normality</vt:lpstr>
      <vt:lpstr>Communication with Partners</vt:lpstr>
      <vt:lpstr>PowerPoint Presentation</vt:lpstr>
      <vt:lpstr>Communication – Time Out</vt:lpstr>
      <vt:lpstr>Communication – Time Out</vt:lpstr>
      <vt:lpstr>Communication – Time Out</vt:lpstr>
      <vt:lpstr>Communication – Time Out</vt:lpstr>
      <vt:lpstr>PowerPoint Presentation</vt:lpstr>
      <vt:lpstr>Are You the only person in your family who gets frustrated and angry because of your condition?</vt:lpstr>
      <vt:lpstr>Communication with Partners and Family Members</vt:lpstr>
      <vt:lpstr>PowerPoint Presentation</vt:lpstr>
    </vt:vector>
  </TitlesOfParts>
  <Company>University of South Australia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Support</dc:title>
  <dc:creator>University of South Australia</dc:creator>
  <cp:lastModifiedBy>Antonina Mikocka</cp:lastModifiedBy>
  <cp:revision>90</cp:revision>
  <dcterms:created xsi:type="dcterms:W3CDTF">2010-12-22T05:06:37Z</dcterms:created>
  <dcterms:modified xsi:type="dcterms:W3CDTF">2014-06-17T19:35:48Z</dcterms:modified>
</cp:coreProperties>
</file>